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6"/>
  </p:notesMasterIdLst>
  <p:sldIdLst>
    <p:sldId id="257" r:id="rId3"/>
    <p:sldId id="258" r:id="rId4"/>
    <p:sldId id="259" r:id="rId5"/>
    <p:sldId id="260" r:id="rId6"/>
    <p:sldId id="256" r:id="rId7"/>
    <p:sldId id="262" r:id="rId8"/>
    <p:sldId id="263" r:id="rId9"/>
    <p:sldId id="264" r:id="rId10"/>
    <p:sldId id="265" r:id="rId11"/>
    <p:sldId id="266" r:id="rId12"/>
    <p:sldId id="319" r:id="rId13"/>
    <p:sldId id="269" r:id="rId14"/>
    <p:sldId id="271" r:id="rId15"/>
    <p:sldId id="295" r:id="rId16"/>
    <p:sldId id="310" r:id="rId17"/>
    <p:sldId id="267" r:id="rId18"/>
    <p:sldId id="311" r:id="rId19"/>
    <p:sldId id="294" r:id="rId20"/>
    <p:sldId id="292" r:id="rId21"/>
    <p:sldId id="282" r:id="rId22"/>
    <p:sldId id="277" r:id="rId23"/>
    <p:sldId id="280" r:id="rId24"/>
    <p:sldId id="278" r:id="rId25"/>
    <p:sldId id="281" r:id="rId26"/>
    <p:sldId id="291" r:id="rId27"/>
    <p:sldId id="296" r:id="rId28"/>
    <p:sldId id="301" r:id="rId29"/>
    <p:sldId id="302" r:id="rId30"/>
    <p:sldId id="303" r:id="rId31"/>
    <p:sldId id="304" r:id="rId32"/>
    <p:sldId id="306" r:id="rId33"/>
    <p:sldId id="284" r:id="rId34"/>
    <p:sldId id="285" r:id="rId35"/>
    <p:sldId id="308" r:id="rId36"/>
    <p:sldId id="297" r:id="rId37"/>
    <p:sldId id="298" r:id="rId38"/>
    <p:sldId id="299" r:id="rId39"/>
    <p:sldId id="313" r:id="rId40"/>
    <p:sldId id="314" r:id="rId41"/>
    <p:sldId id="316" r:id="rId42"/>
    <p:sldId id="326" r:id="rId43"/>
    <p:sldId id="325" r:id="rId44"/>
    <p:sldId id="317" r:id="rId45"/>
    <p:sldId id="318" r:id="rId46"/>
    <p:sldId id="320" r:id="rId47"/>
    <p:sldId id="321" r:id="rId48"/>
    <p:sldId id="322" r:id="rId49"/>
    <p:sldId id="327" r:id="rId50"/>
    <p:sldId id="323" r:id="rId51"/>
    <p:sldId id="324" r:id="rId52"/>
    <p:sldId id="328" r:id="rId53"/>
    <p:sldId id="288" r:id="rId54"/>
    <p:sldId id="312" r:id="rId5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968" y="-4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DA02D4-F7A3-40D4-880E-663884A97A61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236E4F-C987-455A-B846-363466CFD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2460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236E4F-C987-455A-B846-363466CFD03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903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236E4F-C987-455A-B846-363466CFD03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9033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5E76D-B706-4A83-B9B4-7877D11A82D1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77F9F-D7D6-4006-8E97-EEE7D2A366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1620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5E76D-B706-4A83-B9B4-7877D11A82D1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77F9F-D7D6-4006-8E97-EEE7D2A366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683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5E76D-B706-4A83-B9B4-7877D11A82D1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77F9F-D7D6-4006-8E97-EEE7D2A366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4760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2964A-D0AD-49BA-B7E8-A8EC8A19DFE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8/28/2015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02603-ED2D-40BB-92B4-581DFC9DFD0E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14225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2964A-D0AD-49BA-B7E8-A8EC8A19DFE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8/28/2015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02603-ED2D-40BB-92B4-581DFC9DFD0E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01115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2964A-D0AD-49BA-B7E8-A8EC8A19DFE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8/28/2015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02603-ED2D-40BB-92B4-581DFC9DFD0E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01445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2964A-D0AD-49BA-B7E8-A8EC8A19DFE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8/28/2015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02603-ED2D-40BB-92B4-581DFC9DFD0E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19599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2964A-D0AD-49BA-B7E8-A8EC8A19DFE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8/28/2015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02603-ED2D-40BB-92B4-581DFC9DFD0E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11349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2964A-D0AD-49BA-B7E8-A8EC8A19DFE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8/28/2015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02603-ED2D-40BB-92B4-581DFC9DFD0E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9688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2964A-D0AD-49BA-B7E8-A8EC8A19DFE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8/28/2015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02603-ED2D-40BB-92B4-581DFC9DFD0E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7145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2964A-D0AD-49BA-B7E8-A8EC8A19DFE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8/28/2015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02603-ED2D-40BB-92B4-581DFC9DFD0E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1889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5E76D-B706-4A83-B9B4-7877D11A82D1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77F9F-D7D6-4006-8E97-EEE7D2A366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21709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2964A-D0AD-49BA-B7E8-A8EC8A19DFE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8/28/2015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02603-ED2D-40BB-92B4-581DFC9DFD0E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39078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2964A-D0AD-49BA-B7E8-A8EC8A19DFE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8/28/2015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02603-ED2D-40BB-92B4-581DFC9DFD0E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6257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2964A-D0AD-49BA-B7E8-A8EC8A19DFE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8/28/2015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02603-ED2D-40BB-92B4-581DFC9DFD0E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61739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5E76D-B706-4A83-B9B4-7877D11A82D1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77F9F-D7D6-4006-8E97-EEE7D2A366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123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5E76D-B706-4A83-B9B4-7877D11A82D1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77F9F-D7D6-4006-8E97-EEE7D2A366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3531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5E76D-B706-4A83-B9B4-7877D11A82D1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77F9F-D7D6-4006-8E97-EEE7D2A366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5441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5E76D-B706-4A83-B9B4-7877D11A82D1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77F9F-D7D6-4006-8E97-EEE7D2A366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5671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5E76D-B706-4A83-B9B4-7877D11A82D1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77F9F-D7D6-4006-8E97-EEE7D2A366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1838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5E76D-B706-4A83-B9B4-7877D11A82D1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77F9F-D7D6-4006-8E97-EEE7D2A366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1851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5E76D-B706-4A83-B9B4-7877D11A82D1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77F9F-D7D6-4006-8E97-EEE7D2A366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0131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C5E76D-B706-4A83-B9B4-7877D11A82D1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077F9F-D7D6-4006-8E97-EEE7D2A366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187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52964A-D0AD-49BA-B7E8-A8EC8A19DFE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8/28/2015</a:t>
            </a:fld>
            <a:endParaRPr lang="en-US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002603-ED2D-40BB-92B4-581DFC9DFD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5118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1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1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18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18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18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19200"/>
            <a:ext cx="7772400" cy="41148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Welcome to </a:t>
            </a:r>
            <a:r>
              <a:rPr lang="en-US" dirty="0" smtClean="0">
                <a:solidFill>
                  <a:schemeClr val="bg1"/>
                </a:solidFill>
              </a:rPr>
              <a:t>Wallace/Peters </a:t>
            </a:r>
            <a:r>
              <a:rPr lang="en-US" u="sng" dirty="0" smtClean="0">
                <a:solidFill>
                  <a:schemeClr val="bg1"/>
                </a:solidFill>
              </a:rPr>
              <a:t>PRIDE</a:t>
            </a:r>
            <a:r>
              <a:rPr lang="en-US" dirty="0" smtClean="0">
                <a:solidFill>
                  <a:schemeClr val="bg1"/>
                </a:solidFill>
              </a:rPr>
              <a:t> in room </a:t>
            </a:r>
            <a:r>
              <a:rPr lang="en-US" dirty="0" smtClean="0">
                <a:solidFill>
                  <a:schemeClr val="bg1"/>
                </a:solidFill>
              </a:rPr>
              <a:t>123/127</a:t>
            </a: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/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Use the seating chart on the podium to find your seat in this room.</a:t>
            </a: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697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Nyala" pitchFamily="2" charset="0"/>
                <a:cs typeface="Browallia New" pitchFamily="34" charset="-34"/>
              </a:rPr>
              <a:t>Who is Mr. Wallace?</a:t>
            </a:r>
            <a:endParaRPr lang="en-US" dirty="0">
              <a:solidFill>
                <a:schemeClr val="bg1"/>
              </a:solidFill>
              <a:latin typeface="Nyala" pitchFamily="2" charset="0"/>
              <a:cs typeface="Browallia New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/>
          </a:bodyPr>
          <a:lstStyle/>
          <a:p>
            <a:r>
              <a:rPr lang="en-US" sz="4800" dirty="0" smtClean="0">
                <a:solidFill>
                  <a:schemeClr val="bg1"/>
                </a:solidFill>
              </a:rPr>
              <a:t>Clubs:</a:t>
            </a:r>
          </a:p>
          <a:p>
            <a:pPr lvl="1"/>
            <a:r>
              <a:rPr lang="en-US" sz="4400" dirty="0" smtClean="0">
                <a:solidFill>
                  <a:schemeClr val="bg1"/>
                </a:solidFill>
              </a:rPr>
              <a:t>Astronomy Club</a:t>
            </a:r>
          </a:p>
          <a:p>
            <a:pPr lvl="1"/>
            <a:r>
              <a:rPr lang="en-US" sz="4400" dirty="0" smtClean="0">
                <a:solidFill>
                  <a:schemeClr val="bg1"/>
                </a:solidFill>
              </a:rPr>
              <a:t>Ultimate Frisbee Club</a:t>
            </a:r>
          </a:p>
          <a:p>
            <a:pPr lvl="1"/>
            <a:endParaRPr lang="en-US" dirty="0" smtClean="0">
              <a:solidFill>
                <a:schemeClr val="bg1"/>
              </a:solidFill>
            </a:endParaRPr>
          </a:p>
          <a:p>
            <a:pPr marL="914400" lvl="2" indent="0">
              <a:buNone/>
            </a:pP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029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52400"/>
            <a:ext cx="8534400" cy="6516371"/>
          </a:xfrm>
        </p:spPr>
      </p:pic>
    </p:spTree>
    <p:extLst>
      <p:ext uri="{BB962C8B-B14F-4D97-AF65-F5344CB8AC3E}">
        <p14:creationId xmlns:p14="http://schemas.microsoft.com/office/powerpoint/2010/main" val="2105964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F03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06092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F04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Content Placeholder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657" y="1"/>
            <a:ext cx="2928257" cy="3904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932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-11236"/>
            <a:ext cx="5933893" cy="686923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876800" y="4114800"/>
            <a:ext cx="21024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The Bike Trip</a:t>
            </a:r>
            <a:endParaRPr lang="en-US" sz="2800" b="1" dirty="0"/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1905000" y="2514600"/>
            <a:ext cx="0" cy="403860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2786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25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00_116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58601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8405"/>
            <a:ext cx="9144000" cy="6121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585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0582"/>
            <a:ext cx="9144000" cy="6116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238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7715"/>
            <a:ext cx="9144000" cy="5722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731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What is PRIDE?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A *non-academic period of each day – Study Hall </a:t>
            </a:r>
          </a:p>
          <a:p>
            <a:pPr lvl="1"/>
            <a:r>
              <a:rPr lang="en-US" sz="1800" dirty="0">
                <a:solidFill>
                  <a:schemeClr val="bg1"/>
                </a:solidFill>
              </a:rPr>
              <a:t>*Does not mean you wont be doing school </a:t>
            </a:r>
            <a:r>
              <a:rPr lang="en-US" sz="1800" dirty="0" smtClean="0">
                <a:solidFill>
                  <a:schemeClr val="bg1"/>
                </a:solidFill>
              </a:rPr>
              <a:t>work/studying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Time to: </a:t>
            </a:r>
          </a:p>
          <a:p>
            <a:pPr lvl="1"/>
            <a:r>
              <a:rPr lang="en-US" sz="2400" dirty="0">
                <a:solidFill>
                  <a:schemeClr val="bg1"/>
                </a:solidFill>
              </a:rPr>
              <a:t>R</a:t>
            </a:r>
            <a:r>
              <a:rPr lang="en-US" sz="2400" dirty="0" smtClean="0">
                <a:solidFill>
                  <a:schemeClr val="bg1"/>
                </a:solidFill>
              </a:rPr>
              <a:t>eflect on your learning progress, organize, plan, and motivate</a:t>
            </a:r>
          </a:p>
          <a:p>
            <a:pPr lvl="1"/>
            <a:r>
              <a:rPr lang="en-US" sz="2400" dirty="0" smtClean="0">
                <a:solidFill>
                  <a:schemeClr val="bg1"/>
                </a:solidFill>
              </a:rPr>
              <a:t>Time to catch up or get ahead</a:t>
            </a:r>
          </a:p>
          <a:p>
            <a:pPr lvl="1"/>
            <a:r>
              <a:rPr lang="en-US" sz="2400" dirty="0" smtClean="0">
                <a:solidFill>
                  <a:schemeClr val="bg1"/>
                </a:solidFill>
              </a:rPr>
              <a:t>Time to collaborate with students/teachers</a:t>
            </a:r>
          </a:p>
          <a:p>
            <a:pPr lvl="1"/>
            <a:r>
              <a:rPr lang="en-US" sz="2400" dirty="0" smtClean="0">
                <a:solidFill>
                  <a:schemeClr val="bg1"/>
                </a:solidFill>
              </a:rPr>
              <a:t>Study</a:t>
            </a:r>
          </a:p>
          <a:p>
            <a:pPr lvl="1"/>
            <a:r>
              <a:rPr lang="en-US" sz="2400" dirty="0" smtClean="0">
                <a:solidFill>
                  <a:schemeClr val="bg1"/>
                </a:solidFill>
              </a:rPr>
              <a:t>Relax, work at your own pace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7598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9" y="381000"/>
            <a:ext cx="9113822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827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559_545634622117_2877113_n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3538"/>
            <a:ext cx="9144000" cy="61309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56028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559_545634686987_360105_n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3538"/>
            <a:ext cx="9144000" cy="61309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04401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559_545634662037_8184928_n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3538"/>
            <a:ext cx="9144000" cy="61309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45910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6495_551112120167_6428730_n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9888"/>
            <a:ext cx="9144000" cy="61166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13048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568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764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647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951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0743"/>
            <a:ext cx="9144000" cy="6056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14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What is </a:t>
            </a:r>
            <a:r>
              <a:rPr lang="en-US" u="sng" dirty="0" smtClean="0">
                <a:solidFill>
                  <a:schemeClr val="bg1"/>
                </a:solidFill>
              </a:rPr>
              <a:t>NOT</a:t>
            </a:r>
            <a:r>
              <a:rPr lang="en-US" dirty="0" smtClean="0">
                <a:solidFill>
                  <a:schemeClr val="bg1"/>
                </a:solidFill>
              </a:rPr>
              <a:t> PRIDE?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A free period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Nap time (Carpe Diem)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Recreation (unless you are reading for pleasure)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Exploration/Expedition Time (if you’re bathroom trip time extends beyond normal time frames, </a:t>
            </a:r>
            <a:r>
              <a:rPr lang="en-US" dirty="0" smtClean="0">
                <a:solidFill>
                  <a:schemeClr val="bg1"/>
                </a:solidFill>
              </a:rPr>
              <a:t>we </a:t>
            </a:r>
            <a:r>
              <a:rPr lang="en-US" dirty="0" smtClean="0">
                <a:solidFill>
                  <a:schemeClr val="bg1"/>
                </a:solidFill>
              </a:rPr>
              <a:t>will send the office search party after you)</a:t>
            </a:r>
          </a:p>
        </p:txBody>
      </p:sp>
    </p:spTree>
    <p:extLst>
      <p:ext uri="{BB962C8B-B14F-4D97-AF65-F5344CB8AC3E}">
        <p14:creationId xmlns:p14="http://schemas.microsoft.com/office/powerpoint/2010/main" val="1277111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0792"/>
            <a:ext cx="9144000" cy="6056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279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-5773"/>
            <a:ext cx="5334000" cy="6869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012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97410_502661142392_3030_n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68599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77559_707925914067_494053508_n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384835_707926547797_414530331_n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3472" y="0"/>
            <a:ext cx="3118757" cy="233906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83" t="28855" r="3831"/>
          <a:stretch/>
        </p:blipFill>
        <p:spPr>
          <a:xfrm>
            <a:off x="4789714" y="4822372"/>
            <a:ext cx="4386943" cy="204651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93" t="7255"/>
          <a:stretch/>
        </p:blipFill>
        <p:spPr>
          <a:xfrm>
            <a:off x="1219200" y="3951516"/>
            <a:ext cx="3450770" cy="29173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1485" y="2339068"/>
            <a:ext cx="4332515" cy="2437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698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wallace\Pictures\me&amp;Friends\CAM0055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9144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108" y="0"/>
            <a:ext cx="511778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504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284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1" y="0"/>
            <a:ext cx="3857625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699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7190"/>
            <a:ext cx="9144000" cy="6103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915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744"/>
            <a:ext cx="9144000" cy="609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126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274638"/>
            <a:ext cx="7010400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What is PRIDE </a:t>
            </a:r>
            <a:r>
              <a:rPr lang="en-US" dirty="0" smtClean="0">
                <a:solidFill>
                  <a:schemeClr val="bg1"/>
                </a:solidFill>
              </a:rPr>
              <a:t>summary: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6000" u="sng" dirty="0" smtClean="0">
                <a:solidFill>
                  <a:schemeClr val="bg1"/>
                </a:solidFill>
              </a:rPr>
              <a:t>PRIDE is TIME!</a:t>
            </a:r>
          </a:p>
          <a:p>
            <a:pPr marL="0" indent="0" algn="ctr">
              <a:buNone/>
            </a:pPr>
            <a:endParaRPr lang="en-US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US" dirty="0" smtClean="0">
                <a:solidFill>
                  <a:schemeClr val="bg1"/>
                </a:solidFill>
              </a:rPr>
              <a:t>And </a:t>
            </a:r>
            <a:r>
              <a:rPr lang="en-US" dirty="0" smtClean="0">
                <a:solidFill>
                  <a:schemeClr val="bg1"/>
                </a:solidFill>
              </a:rPr>
              <a:t>with all time we must use it wisely, because we are only given a finite amount</a:t>
            </a:r>
            <a:r>
              <a:rPr lang="en-US" dirty="0" smtClean="0">
                <a:solidFill>
                  <a:schemeClr val="bg1"/>
                </a:solidFill>
              </a:rPr>
              <a:t>.</a:t>
            </a:r>
            <a:endParaRPr lang="en-US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US" u="sng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US" u="sng" dirty="0" smtClean="0">
                <a:solidFill>
                  <a:schemeClr val="bg1"/>
                </a:solidFill>
              </a:rPr>
              <a:t>Fun Fact:</a:t>
            </a:r>
            <a:r>
              <a:rPr lang="en-US" dirty="0" smtClean="0">
                <a:solidFill>
                  <a:schemeClr val="bg1"/>
                </a:solidFill>
              </a:rPr>
              <a:t> At age </a:t>
            </a:r>
            <a:r>
              <a:rPr lang="en-US" b="1" dirty="0" smtClean="0">
                <a:solidFill>
                  <a:schemeClr val="bg1"/>
                </a:solidFill>
              </a:rPr>
              <a:t>14</a:t>
            </a:r>
            <a:r>
              <a:rPr lang="en-US" dirty="0" smtClean="0">
                <a:solidFill>
                  <a:schemeClr val="bg1"/>
                </a:solidFill>
              </a:rPr>
              <a:t>, you have already lived a total of </a:t>
            </a:r>
            <a:r>
              <a:rPr lang="en-US" b="1" dirty="0" smtClean="0">
                <a:solidFill>
                  <a:schemeClr val="bg1"/>
                </a:solidFill>
              </a:rPr>
              <a:t>122,724 hours </a:t>
            </a:r>
            <a:r>
              <a:rPr lang="en-US" dirty="0" smtClean="0">
                <a:solidFill>
                  <a:schemeClr val="bg1"/>
                </a:solidFill>
              </a:rPr>
              <a:t>out of a possible total of </a:t>
            </a:r>
            <a:r>
              <a:rPr lang="en-US" b="1" dirty="0" smtClean="0">
                <a:solidFill>
                  <a:schemeClr val="bg1"/>
                </a:solidFill>
              </a:rPr>
              <a:t>788,940 hours</a:t>
            </a:r>
            <a:r>
              <a:rPr lang="en-US" dirty="0" smtClean="0">
                <a:solidFill>
                  <a:schemeClr val="bg1"/>
                </a:solidFill>
              </a:rPr>
              <a:t> (assuming a conservative life expectancy estimate of 90 years).  Tick Tock.</a:t>
            </a:r>
            <a:endParaRPr lang="en-US" dirty="0" smtClean="0">
              <a:solidFill>
                <a:schemeClr val="bg1"/>
              </a:solidFill>
            </a:endParaRPr>
          </a:p>
        </p:txBody>
      </p:sp>
      <p:pic>
        <p:nvPicPr>
          <p:cNvPr id="1030" name="Picture 6" descr="http://internetcafedevotions.com/wp-content/uploads/2010/03/Copy-of-iStock_000003737014XSmal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57" y="0"/>
            <a:ext cx="200025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3640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1" y="0"/>
            <a:ext cx="4570884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375" y="0"/>
            <a:ext cx="38576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093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677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070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150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901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65"/>
          <a:stretch/>
        </p:blipFill>
        <p:spPr>
          <a:xfrm>
            <a:off x="32656" y="1066800"/>
            <a:ext cx="9011613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386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185057"/>
            <a:ext cx="5943600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022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228600"/>
            <a:ext cx="8229600" cy="6354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921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457199"/>
            <a:ext cx="7185314" cy="5358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558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152400"/>
            <a:ext cx="6477000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23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19200"/>
            <a:ext cx="7772400" cy="41148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Welcome to General Science 9 in room 123, taught by Mr. </a:t>
            </a:r>
            <a:r>
              <a:rPr lang="en-US" b="1" dirty="0" smtClean="0">
                <a:solidFill>
                  <a:schemeClr val="bg1"/>
                </a:solidFill>
              </a:rPr>
              <a:t>Wallace</a:t>
            </a: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/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1. Please </a:t>
            </a:r>
            <a:r>
              <a:rPr lang="en-US" u="sng" dirty="0" smtClean="0">
                <a:solidFill>
                  <a:schemeClr val="bg1"/>
                </a:solidFill>
              </a:rPr>
              <a:t>quietly find your </a:t>
            </a:r>
            <a:r>
              <a:rPr lang="en-US" u="sng" dirty="0" smtClean="0">
                <a:solidFill>
                  <a:schemeClr val="bg1"/>
                </a:solidFill>
              </a:rPr>
              <a:t>assigned seat</a:t>
            </a:r>
            <a:r>
              <a:rPr lang="en-US" dirty="0" smtClean="0">
                <a:solidFill>
                  <a:schemeClr val="bg1"/>
                </a:solidFill>
              </a:rPr>
              <a:t> using the seating chart on the podium.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2. </a:t>
            </a:r>
            <a:r>
              <a:rPr lang="en-US" u="sng" dirty="0">
                <a:solidFill>
                  <a:schemeClr val="bg1"/>
                </a:solidFill>
              </a:rPr>
              <a:t>O</a:t>
            </a:r>
            <a:r>
              <a:rPr lang="en-US" u="sng" dirty="0" smtClean="0">
                <a:solidFill>
                  <a:schemeClr val="bg1"/>
                </a:solidFill>
              </a:rPr>
              <a:t>btain a handout from each pile</a:t>
            </a:r>
            <a:r>
              <a:rPr lang="en-US" dirty="0" smtClean="0">
                <a:solidFill>
                  <a:schemeClr val="bg1"/>
                </a:solidFill>
              </a:rPr>
              <a:t> on the side table below the clock.</a:t>
            </a: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758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00"/>
          <a:stretch/>
        </p:blipFill>
        <p:spPr>
          <a:xfrm>
            <a:off x="914400" y="370114"/>
            <a:ext cx="7086600" cy="5671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036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-15816"/>
            <a:ext cx="4876800" cy="6889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667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5000" y="1828800"/>
            <a:ext cx="522354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 smtClean="0">
                <a:solidFill>
                  <a:schemeClr val="bg1"/>
                </a:solidFill>
              </a:rPr>
              <a:t>Nice to meet you!</a:t>
            </a:r>
          </a:p>
          <a:p>
            <a:pPr algn="ctr"/>
            <a:r>
              <a:rPr lang="en-US" sz="5400" dirty="0" smtClean="0">
                <a:solidFill>
                  <a:schemeClr val="bg1"/>
                </a:solidFill>
              </a:rPr>
              <a:t>Questions?</a:t>
            </a:r>
            <a:endParaRPr lang="en-US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9293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Good Evening!  Please have a seat near the front of the room.  1</a:t>
            </a:r>
            <a:r>
              <a:rPr lang="en-US" sz="2800" b="1" baseline="30000" dirty="0" smtClean="0">
                <a:solidFill>
                  <a:schemeClr val="bg1"/>
                </a:solidFill>
              </a:rPr>
              <a:t>st</a:t>
            </a:r>
            <a:r>
              <a:rPr lang="en-US" sz="2800" b="1" dirty="0" smtClean="0">
                <a:solidFill>
                  <a:schemeClr val="bg1"/>
                </a:solidFill>
              </a:rPr>
              <a:t> Period Parents/Guardians may find your student’s seat, schedule and Wallace letter.</a:t>
            </a:r>
          </a:p>
          <a:p>
            <a:endParaRPr lang="en-US" sz="2800" b="1" dirty="0">
              <a:solidFill>
                <a:schemeClr val="bg1"/>
              </a:solidFill>
            </a:endParaRPr>
          </a:p>
          <a:p>
            <a:r>
              <a:rPr lang="en-US" sz="2800" b="1" u="sng" dirty="0" smtClean="0">
                <a:solidFill>
                  <a:schemeClr val="bg1"/>
                </a:solidFill>
              </a:rPr>
              <a:t>Agenda (in </a:t>
            </a:r>
            <a:r>
              <a:rPr lang="en-US" sz="2800" b="1" u="sng" dirty="0" err="1" smtClean="0">
                <a:solidFill>
                  <a:schemeClr val="bg1"/>
                </a:solidFill>
              </a:rPr>
              <a:t>aprx</a:t>
            </a:r>
            <a:r>
              <a:rPr lang="en-US" sz="2800" b="1" u="sng" dirty="0" smtClean="0">
                <a:solidFill>
                  <a:schemeClr val="bg1"/>
                </a:solidFill>
              </a:rPr>
              <a:t>. 10min.):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chemeClr val="bg1"/>
                </a:solidFill>
              </a:rPr>
              <a:t>Introduction and welcome!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chemeClr val="bg1"/>
                </a:solidFill>
              </a:rPr>
              <a:t>Wikispace is a great resource for students/parents/guardians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chemeClr val="bg1"/>
                </a:solidFill>
              </a:rPr>
              <a:t>Information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chemeClr val="bg1"/>
                </a:solidFill>
              </a:rPr>
              <a:t>Assignments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chemeClr val="bg1"/>
                </a:solidFill>
              </a:rPr>
              <a:t>Due dates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chemeClr val="bg1"/>
                </a:solidFill>
              </a:rPr>
              <a:t>Announcements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chemeClr val="bg1"/>
                </a:solidFill>
              </a:rPr>
              <a:t>And much more!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chemeClr val="bg1"/>
                </a:solidFill>
              </a:rPr>
              <a:t>Your student’s perspective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chemeClr val="bg1"/>
                </a:solidFill>
              </a:rPr>
              <a:t>Questions</a:t>
            </a:r>
          </a:p>
        </p:txBody>
      </p:sp>
    </p:spTree>
    <p:extLst>
      <p:ext uri="{BB962C8B-B14F-4D97-AF65-F5344CB8AC3E}">
        <p14:creationId xmlns:p14="http://schemas.microsoft.com/office/powerpoint/2010/main" val="789271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Nyala" pitchFamily="2" charset="0"/>
                <a:cs typeface="Browallia New" pitchFamily="34" charset="-34"/>
              </a:rPr>
              <a:t>Who is Mr. Wallace?</a:t>
            </a:r>
            <a:endParaRPr lang="en-US" dirty="0">
              <a:solidFill>
                <a:schemeClr val="bg1"/>
              </a:solidFill>
              <a:latin typeface="Nyala" pitchFamily="2" charset="0"/>
              <a:cs typeface="Browallia New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Background: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Grew up locally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Interested in outdoor exploration and travel</a:t>
            </a:r>
          </a:p>
          <a:p>
            <a:pPr lvl="2"/>
            <a:r>
              <a:rPr lang="en-US" dirty="0" smtClean="0">
                <a:solidFill>
                  <a:schemeClr val="bg1"/>
                </a:solidFill>
              </a:rPr>
              <a:t>Avid adventurer </a:t>
            </a:r>
            <a:r>
              <a:rPr lang="en-US" dirty="0" smtClean="0">
                <a:solidFill>
                  <a:schemeClr val="bg1"/>
                </a:solidFill>
                <a:sym typeface="Wingdings" panose="05000000000000000000" pitchFamily="2" charset="2"/>
              </a:rPr>
              <a:t></a:t>
            </a:r>
            <a:endParaRPr lang="en-US" dirty="0">
              <a:solidFill>
                <a:schemeClr val="bg1"/>
              </a:solidFill>
            </a:endParaRP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Natural curiosity: hands on, kinesthetic learner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Creative, imaginative, highly extroverted and interpersonal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“Grammy used to say I’d either be a teacher or a priest</a:t>
            </a:r>
            <a:r>
              <a:rPr lang="en-US" dirty="0" smtClean="0">
                <a:solidFill>
                  <a:schemeClr val="bg1"/>
                </a:solidFill>
              </a:rPr>
              <a:t>”.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38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Nyala" pitchFamily="2" charset="0"/>
                <a:cs typeface="Browallia New" pitchFamily="34" charset="-34"/>
              </a:rPr>
              <a:t>Who is Mr. Wallace?</a:t>
            </a:r>
            <a:endParaRPr lang="en-US" dirty="0">
              <a:solidFill>
                <a:schemeClr val="bg1"/>
              </a:solidFill>
              <a:latin typeface="Nyala" pitchFamily="2" charset="0"/>
              <a:cs typeface="Browallia New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Graduated </a:t>
            </a:r>
            <a:r>
              <a:rPr lang="en-US" dirty="0">
                <a:solidFill>
                  <a:schemeClr val="bg1"/>
                </a:solidFill>
              </a:rPr>
              <a:t>QSHS </a:t>
            </a:r>
            <a:r>
              <a:rPr lang="en-US" dirty="0" smtClean="0">
                <a:solidFill>
                  <a:schemeClr val="bg1"/>
                </a:solidFill>
              </a:rPr>
              <a:t>2004 (3.0 GPA)</a:t>
            </a:r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Graduated </a:t>
            </a:r>
            <a:r>
              <a:rPr lang="en-US" dirty="0" smtClean="0">
                <a:solidFill>
                  <a:schemeClr val="bg1"/>
                </a:solidFill>
              </a:rPr>
              <a:t>BSx2 </a:t>
            </a:r>
            <a:r>
              <a:rPr lang="en-US" dirty="0">
                <a:solidFill>
                  <a:schemeClr val="bg1"/>
                </a:solidFill>
              </a:rPr>
              <a:t>in ESPS &amp; Gen. Sci. (Sec. Ed. Cert.) East Stroudsburg University </a:t>
            </a:r>
            <a:r>
              <a:rPr lang="en-US" dirty="0" smtClean="0">
                <a:solidFill>
                  <a:schemeClr val="bg1"/>
                </a:solidFill>
              </a:rPr>
              <a:t>2008 (3.2 GPA)</a:t>
            </a:r>
            <a:endParaRPr lang="en-US" dirty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Graduated MS in Space </a:t>
            </a:r>
            <a:r>
              <a:rPr lang="en-US" dirty="0">
                <a:solidFill>
                  <a:schemeClr val="bg1"/>
                </a:solidFill>
              </a:rPr>
              <a:t>Studies </a:t>
            </a:r>
            <a:r>
              <a:rPr lang="en-US" dirty="0" smtClean="0">
                <a:solidFill>
                  <a:schemeClr val="bg1"/>
                </a:solidFill>
              </a:rPr>
              <a:t>from the John </a:t>
            </a:r>
            <a:r>
              <a:rPr lang="en-US" dirty="0">
                <a:solidFill>
                  <a:schemeClr val="bg1"/>
                </a:solidFill>
              </a:rPr>
              <a:t>D. </a:t>
            </a:r>
            <a:r>
              <a:rPr lang="en-US" dirty="0" err="1">
                <a:solidFill>
                  <a:schemeClr val="bg1"/>
                </a:solidFill>
              </a:rPr>
              <a:t>Odegard</a:t>
            </a:r>
            <a:r>
              <a:rPr lang="en-US" dirty="0">
                <a:solidFill>
                  <a:schemeClr val="bg1"/>
                </a:solidFill>
              </a:rPr>
              <a:t> School of Aerospace </a:t>
            </a:r>
            <a:r>
              <a:rPr lang="en-US" dirty="0" smtClean="0">
                <a:solidFill>
                  <a:schemeClr val="bg1"/>
                </a:solidFill>
              </a:rPr>
              <a:t>Sciences at the University </a:t>
            </a:r>
            <a:r>
              <a:rPr lang="en-US" dirty="0">
                <a:solidFill>
                  <a:schemeClr val="bg1"/>
                </a:solidFill>
              </a:rPr>
              <a:t>of North </a:t>
            </a:r>
            <a:r>
              <a:rPr lang="en-US" dirty="0" smtClean="0">
                <a:solidFill>
                  <a:schemeClr val="bg1"/>
                </a:solidFill>
              </a:rPr>
              <a:t>Dakota (3.7 GPA)  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Stellar Research - </a:t>
            </a:r>
            <a:r>
              <a:rPr lang="en-US" dirty="0" smtClean="0">
                <a:solidFill>
                  <a:schemeClr val="bg1"/>
                </a:solidFill>
              </a:rPr>
              <a:t>Astrometric Research of </a:t>
            </a:r>
            <a:r>
              <a:rPr lang="en-US" dirty="0" smtClean="0">
                <a:solidFill>
                  <a:schemeClr val="bg1"/>
                </a:solidFill>
              </a:rPr>
              <a:t>Double  using Speckle Interferometry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Human </a:t>
            </a:r>
            <a:r>
              <a:rPr lang="en-US" dirty="0" smtClean="0">
                <a:solidFill>
                  <a:schemeClr val="bg1"/>
                </a:solidFill>
              </a:rPr>
              <a:t>Factors in Space </a:t>
            </a:r>
            <a:r>
              <a:rPr lang="en-US" dirty="0" smtClean="0">
                <a:solidFill>
                  <a:schemeClr val="bg1"/>
                </a:solidFill>
              </a:rPr>
              <a:t>minor</a:t>
            </a:r>
            <a:endParaRPr lang="en-US" dirty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pPr lvl="1"/>
            <a:endParaRPr lang="en-US" dirty="0" smtClean="0">
              <a:solidFill>
                <a:schemeClr val="bg1"/>
              </a:solidFill>
            </a:endParaRPr>
          </a:p>
          <a:p>
            <a:pPr marL="914400" lvl="2" indent="0">
              <a:buNone/>
            </a:pP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7253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Nyala" pitchFamily="2" charset="0"/>
                <a:cs typeface="Browallia New" pitchFamily="34" charset="-34"/>
              </a:rPr>
              <a:t>Who is Mr. Wallace?</a:t>
            </a:r>
            <a:endParaRPr lang="en-US" dirty="0">
              <a:solidFill>
                <a:schemeClr val="bg1"/>
              </a:solidFill>
              <a:latin typeface="Nyala" pitchFamily="2" charset="0"/>
              <a:cs typeface="Browallia New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Interests: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Travel, exploration, expedition, </a:t>
            </a:r>
            <a:r>
              <a:rPr lang="en-US" b="1" i="1" dirty="0" smtClean="0">
                <a:solidFill>
                  <a:schemeClr val="bg1"/>
                </a:solidFill>
              </a:rPr>
              <a:t>maps*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Foreign Culture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Athletics/Fitness/Physical Health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Music &amp; Performance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Volleyball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Mechanical Performance/Fabrication/Engineering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Snowboarding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Comedy, Art</a:t>
            </a:r>
          </a:p>
          <a:p>
            <a:pPr lvl="1"/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pPr lvl="1"/>
            <a:endParaRPr lang="en-US" dirty="0" smtClean="0">
              <a:solidFill>
                <a:schemeClr val="bg1"/>
              </a:solidFill>
            </a:endParaRPr>
          </a:p>
          <a:p>
            <a:pPr marL="914400" lvl="2" indent="0">
              <a:buNone/>
            </a:pP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752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Nyala" pitchFamily="2" charset="0"/>
                <a:cs typeface="Browallia New" pitchFamily="34" charset="-34"/>
              </a:rPr>
              <a:t>Who is Mr. Wallace?</a:t>
            </a:r>
            <a:endParaRPr lang="en-US" dirty="0">
              <a:solidFill>
                <a:schemeClr val="bg1"/>
              </a:solidFill>
              <a:latin typeface="Nyala" pitchFamily="2" charset="0"/>
              <a:cs typeface="Browallia New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Interests cont’d: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Outdoor activities and sports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Food (BBQ, seafood, exotics)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Home Improvement &amp; Arts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Instrumentals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Science and Technology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Teaching &amp; Learning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Movies &amp; Documentaries</a:t>
            </a:r>
          </a:p>
          <a:p>
            <a:pPr lvl="1"/>
            <a:endParaRPr lang="en-US" dirty="0" smtClean="0">
              <a:solidFill>
                <a:schemeClr val="bg1"/>
              </a:solidFill>
            </a:endParaRPr>
          </a:p>
          <a:p>
            <a:pPr marL="914400" lvl="2" indent="0">
              <a:buNone/>
            </a:pP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2354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6900</TotalTime>
  <Words>469</Words>
  <Application>Microsoft Office PowerPoint</Application>
  <PresentationFormat>On-screen Show (4:3)</PresentationFormat>
  <Paragraphs>79</Paragraphs>
  <Slides>53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53</vt:i4>
      </vt:variant>
    </vt:vector>
  </HeadingPairs>
  <TitlesOfParts>
    <vt:vector size="55" baseType="lpstr">
      <vt:lpstr>Office Theme</vt:lpstr>
      <vt:lpstr>1_Office Theme</vt:lpstr>
      <vt:lpstr>Welcome to Wallace/Peters PRIDE in room 123/127  Use the seating chart on the podium to find your seat in this room. </vt:lpstr>
      <vt:lpstr>What is PRIDE?</vt:lpstr>
      <vt:lpstr>What is NOT PRIDE?</vt:lpstr>
      <vt:lpstr>What is PRIDE summary:</vt:lpstr>
      <vt:lpstr>Welcome to General Science 9 in room 123, taught by Mr. Wallace  1. Please quietly find your assigned seat using the seating chart on the podium. 2. Obtain a handout from each pile on the side table below the clock. </vt:lpstr>
      <vt:lpstr>Who is Mr. Wallace?</vt:lpstr>
      <vt:lpstr>Who is Mr. Wallace?</vt:lpstr>
      <vt:lpstr>Who is Mr. Wallace?</vt:lpstr>
      <vt:lpstr>Who is Mr. Wallace?</vt:lpstr>
      <vt:lpstr>Who is Mr. Wallace?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QCSD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Astronomy in room 123 taught by Mr. Wallace.  Please find a seat anywhere, do NOT unpack your things – you will not be at this seat long. </dc:title>
  <dc:creator>Builder</dc:creator>
  <cp:lastModifiedBy>Builder</cp:lastModifiedBy>
  <cp:revision>45</cp:revision>
  <dcterms:created xsi:type="dcterms:W3CDTF">2012-08-20T00:57:46Z</dcterms:created>
  <dcterms:modified xsi:type="dcterms:W3CDTF">2015-09-01T10:48:34Z</dcterms:modified>
</cp:coreProperties>
</file>